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58" r:id="rId5"/>
    <p:sldId id="270" r:id="rId6"/>
    <p:sldId id="260" r:id="rId7"/>
    <p:sldId id="261" r:id="rId8"/>
    <p:sldId id="271" r:id="rId9"/>
    <p:sldId id="272" r:id="rId10"/>
    <p:sldId id="262" r:id="rId11"/>
    <p:sldId id="273" r:id="rId12"/>
    <p:sldId id="263" r:id="rId13"/>
    <p:sldId id="274" r:id="rId14"/>
    <p:sldId id="264" r:id="rId15"/>
    <p:sldId id="275" r:id="rId16"/>
    <p:sldId id="265" r:id="rId17"/>
    <p:sldId id="266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5" autoAdjust="0"/>
    <p:restoredTop sz="94660"/>
  </p:normalViewPr>
  <p:slideViewPr>
    <p:cSldViewPr>
      <p:cViewPr varScale="1">
        <p:scale>
          <a:sx n="65" d="100"/>
          <a:sy n="65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F9556-1C13-42B4-8A30-E865CE2B882B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0C2E7-B13F-4725-974F-4DBCC9272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0C2E7-B13F-4725-974F-4DBCC9272CA6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0C2E7-B13F-4725-974F-4DBCC9272CA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Государственная итоговая 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аттестация 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в 9 и 11 классах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2020/2021 </a:t>
            </a:r>
            <a:r>
              <a:rPr lang="ru-RU" sz="4000" dirty="0" err="1" smtClean="0">
                <a:solidFill>
                  <a:schemeClr val="accent2">
                    <a:lumMod val="75000"/>
                  </a:schemeClr>
                </a:solidFill>
              </a:rPr>
              <a:t>уч.год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</a:rPr>
              <a:t>ЭКЗАМЕНАЦИОННЫЕ ПЕРИОДЫ  ОГЭ и ГВЭ:</a:t>
            </a:r>
          </a:p>
          <a:p>
            <a:endParaRPr lang="ru-RU" dirty="0" smtClean="0"/>
          </a:p>
          <a:p>
            <a:r>
              <a:rPr lang="ru-RU" sz="2400" dirty="0" smtClean="0"/>
              <a:t>Досрочный с 20 апреля по 14 мая 2021 (по уважительным причинам, подтвержденным документально) </a:t>
            </a:r>
          </a:p>
          <a:p>
            <a:endParaRPr lang="ru-RU" sz="2400" dirty="0" smtClean="0"/>
          </a:p>
          <a:p>
            <a:r>
              <a:rPr lang="ru-RU" sz="2400" dirty="0" smtClean="0"/>
              <a:t>Основной с 21 мая по 1 июля 2021</a:t>
            </a:r>
          </a:p>
          <a:p>
            <a:endParaRPr lang="ru-RU" sz="2400" dirty="0" smtClean="0"/>
          </a:p>
          <a:p>
            <a:r>
              <a:rPr lang="ru-RU" sz="2400" dirty="0" smtClean="0"/>
              <a:t>Дополнительный с 3 по 22 сентября 2021</a:t>
            </a:r>
          </a:p>
          <a:p>
            <a:endParaRPr lang="ru-RU" sz="2400" dirty="0" smtClean="0"/>
          </a:p>
          <a:p>
            <a:r>
              <a:rPr lang="ru-RU" sz="2400" dirty="0" smtClean="0">
                <a:solidFill>
                  <a:schemeClr val="accent3"/>
                </a:solidFill>
              </a:rPr>
              <a:t>Учащийся 9 или 11 класса опоздал </a:t>
            </a:r>
          </a:p>
          <a:p>
            <a:r>
              <a:rPr lang="ru-RU" sz="2000" dirty="0" smtClean="0"/>
              <a:t>Допускается к сдаче ГИА в установленном порядке ВРЕМЯ ОКОНЧАНИЯ ЭКЗАМЕНА НЕ ПРОДЛЕВАЕТСЯ!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</a:rPr>
              <a:t>ЭКЗАМЕНАЦИОННЫЕ ПЕРИОДЫ  ЕГЭ и ГВЭ:</a:t>
            </a:r>
          </a:p>
          <a:p>
            <a:endParaRPr lang="ru-RU" dirty="0" smtClean="0"/>
          </a:p>
          <a:p>
            <a:r>
              <a:rPr lang="ru-RU" sz="2400" dirty="0" smtClean="0"/>
              <a:t>Досрочный с 22 марта по 16 апреля 2021</a:t>
            </a:r>
          </a:p>
          <a:p>
            <a:endParaRPr lang="ru-RU" sz="2400" dirty="0" smtClean="0"/>
          </a:p>
          <a:p>
            <a:r>
              <a:rPr lang="ru-RU" sz="2400" dirty="0" smtClean="0"/>
              <a:t>Основной с 24 мая по 1 июля 2021</a:t>
            </a:r>
          </a:p>
          <a:p>
            <a:endParaRPr lang="ru-RU" sz="2400" dirty="0" smtClean="0"/>
          </a:p>
          <a:p>
            <a:r>
              <a:rPr lang="ru-RU" sz="2400" dirty="0" smtClean="0"/>
              <a:t>Дополнительный с 3 по 17 сентября</a:t>
            </a:r>
          </a:p>
          <a:p>
            <a:endParaRPr lang="ru-RU" sz="2400" dirty="0" smtClean="0"/>
          </a:p>
          <a:p>
            <a:r>
              <a:rPr lang="ru-RU" sz="2400" dirty="0" smtClean="0"/>
              <a:t>Нововведение 2021 года – разделение экзамена по информатике и ИКТ в основной период на два дня (18 и 19 июня), что связано с переводом этого экзамена в компьютерную форму (тренировочный КЕГЭ – 19.11.20.) 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3"/>
                </a:solidFill>
              </a:rPr>
              <a:t>ПРОЕКТ РАСПИСАНИЯ ГИА-9 в 2021 году</a:t>
            </a:r>
          </a:p>
          <a:p>
            <a:endParaRPr lang="ru-RU" dirty="0" smtClean="0"/>
          </a:p>
          <a:p>
            <a:r>
              <a:rPr lang="ru-RU" sz="2400" dirty="0" smtClean="0"/>
              <a:t>21-22 мая 2021 Иностранные языки </a:t>
            </a:r>
          </a:p>
          <a:p>
            <a:r>
              <a:rPr lang="ru-RU" sz="2400" dirty="0" smtClean="0"/>
              <a:t>25 мая 2021 История, Физика, Биология, Химия </a:t>
            </a:r>
          </a:p>
          <a:p>
            <a:r>
              <a:rPr lang="ru-RU" sz="2400" dirty="0" smtClean="0"/>
              <a:t>28 мая 2021 Обществознание </a:t>
            </a:r>
          </a:p>
          <a:p>
            <a:r>
              <a:rPr lang="ru-RU" sz="2400" dirty="0" smtClean="0"/>
              <a:t>01 июня 2021 Биология, Информатика и ИКТ, География, Химия </a:t>
            </a:r>
          </a:p>
          <a:p>
            <a:r>
              <a:rPr lang="ru-RU" sz="2400" dirty="0" smtClean="0"/>
              <a:t>04 июня 2021 Русский язык </a:t>
            </a:r>
          </a:p>
          <a:p>
            <a:r>
              <a:rPr lang="ru-RU" sz="2400" dirty="0" smtClean="0"/>
              <a:t>08 июня 2021 Математика </a:t>
            </a:r>
          </a:p>
          <a:p>
            <a:r>
              <a:rPr lang="ru-RU" sz="2400" dirty="0" smtClean="0"/>
              <a:t>11 июня 2021 Литература, Физика, Информатика и ИКТ, География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3"/>
                </a:solidFill>
              </a:rPr>
              <a:t>ПРОЕКТ РАСПИСАНИЯ ГИА-11 в 2021 году</a:t>
            </a:r>
          </a:p>
          <a:p>
            <a:endParaRPr lang="ru-RU" dirty="0" smtClean="0"/>
          </a:p>
          <a:p>
            <a:r>
              <a:rPr lang="ru-RU" sz="2400" dirty="0" smtClean="0"/>
              <a:t>24 мая 2021 География, Литература, Химия</a:t>
            </a:r>
          </a:p>
          <a:p>
            <a:r>
              <a:rPr lang="ru-RU" sz="2400" dirty="0" smtClean="0"/>
              <a:t>Иностранные языки </a:t>
            </a:r>
          </a:p>
          <a:p>
            <a:r>
              <a:rPr lang="ru-RU" sz="2400" dirty="0" smtClean="0"/>
              <a:t>27 мая 2021 Русский язык </a:t>
            </a:r>
          </a:p>
          <a:p>
            <a:r>
              <a:rPr lang="ru-RU" sz="2400" dirty="0" smtClean="0"/>
              <a:t>31 мая 2021 Математика (Б или </a:t>
            </a:r>
            <a:r>
              <a:rPr lang="ru-RU" sz="2400" dirty="0" err="1" smtClean="0"/>
              <a:t>Пр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03 июня 2021 История, Физика</a:t>
            </a:r>
          </a:p>
          <a:p>
            <a:r>
              <a:rPr lang="ru-RU" sz="2400" dirty="0" smtClean="0"/>
              <a:t>07 июня 2021 Обществознание </a:t>
            </a:r>
          </a:p>
          <a:p>
            <a:r>
              <a:rPr lang="ru-RU" sz="2400" dirty="0" smtClean="0"/>
              <a:t>10 июня 2021 Иностранные языки (П), Биология </a:t>
            </a:r>
          </a:p>
          <a:p>
            <a:r>
              <a:rPr lang="ru-RU" sz="2400" dirty="0" smtClean="0"/>
              <a:t>15-16 июня 2021 Иностранные языки (У) 18-19 июня 2021 Информатика и ИКТ</a:t>
            </a:r>
          </a:p>
          <a:p>
            <a:r>
              <a:rPr lang="ru-RU" sz="2400" dirty="0" smtClean="0"/>
              <a:t>21 июня -1 июля 2021 – резервные дни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>
                <a:solidFill>
                  <a:schemeClr val="accent3"/>
                </a:solidFill>
              </a:rPr>
              <a:t>ПРОЦЕДУРА ОГЭ или ГВЭ:</a:t>
            </a:r>
          </a:p>
          <a:p>
            <a:endParaRPr lang="ru-RU" dirty="0" smtClean="0"/>
          </a:p>
          <a:p>
            <a:r>
              <a:rPr lang="ru-RU" sz="2000" dirty="0" smtClean="0"/>
              <a:t>Прибытие на ППЭ – по графику или в 9-15  (в сопровождении сотрудника школы) </a:t>
            </a:r>
          </a:p>
          <a:p>
            <a:endParaRPr lang="ru-RU" sz="2000" dirty="0" smtClean="0"/>
          </a:p>
          <a:p>
            <a:r>
              <a:rPr lang="ru-RU" sz="2000" dirty="0" smtClean="0"/>
              <a:t>Начало ОГЭ или ГВЭ • 10.00 </a:t>
            </a:r>
          </a:p>
          <a:p>
            <a:r>
              <a:rPr lang="ru-RU" sz="2000" dirty="0" smtClean="0"/>
              <a:t>С собой:</a:t>
            </a:r>
          </a:p>
          <a:p>
            <a:r>
              <a:rPr lang="ru-RU" sz="2000" dirty="0" smtClean="0"/>
              <a:t>• Паспорт </a:t>
            </a:r>
          </a:p>
          <a:p>
            <a:r>
              <a:rPr lang="ru-RU" sz="2000" dirty="0" smtClean="0"/>
              <a:t>• Черная </a:t>
            </a:r>
            <a:r>
              <a:rPr lang="ru-RU" sz="2000" dirty="0" err="1" smtClean="0"/>
              <a:t>гелевая</a:t>
            </a:r>
            <a:r>
              <a:rPr lang="ru-RU" sz="2000" dirty="0" smtClean="0"/>
              <a:t> ручка </a:t>
            </a:r>
          </a:p>
          <a:p>
            <a:endParaRPr lang="ru-RU" sz="2000" dirty="0" smtClean="0"/>
          </a:p>
          <a:p>
            <a:r>
              <a:rPr lang="ru-RU" sz="2000" dirty="0" smtClean="0"/>
              <a:t>Кроме того можно иметь:</a:t>
            </a:r>
          </a:p>
          <a:p>
            <a:r>
              <a:rPr lang="ru-RU" sz="2000" dirty="0" smtClean="0"/>
              <a:t>• Русский язык – орфографический словарь (на ППЭ) </a:t>
            </a:r>
          </a:p>
          <a:p>
            <a:r>
              <a:rPr lang="ru-RU" sz="2000" dirty="0" smtClean="0"/>
              <a:t>• Математика, физика, биология – линейка </a:t>
            </a:r>
          </a:p>
          <a:p>
            <a:r>
              <a:rPr lang="ru-RU" sz="2000" dirty="0" smtClean="0"/>
              <a:t>• Физика, химия, биология – непрограммируемый калькулятор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>
                <a:solidFill>
                  <a:schemeClr val="accent3"/>
                </a:solidFill>
              </a:rPr>
              <a:t>ПРОЦЕДУРА ЕГЭ или ГВЭ:</a:t>
            </a:r>
          </a:p>
          <a:p>
            <a:endParaRPr lang="ru-RU" dirty="0" smtClean="0"/>
          </a:p>
          <a:p>
            <a:r>
              <a:rPr lang="ru-RU" sz="2000" dirty="0" smtClean="0"/>
              <a:t>Прибытие на ППЭ – по графику (в сопровождении сотрудника школы) </a:t>
            </a:r>
          </a:p>
          <a:p>
            <a:endParaRPr lang="ru-RU" sz="2000" dirty="0" smtClean="0"/>
          </a:p>
          <a:p>
            <a:r>
              <a:rPr lang="ru-RU" sz="2000" dirty="0" smtClean="0"/>
              <a:t>Начало ЕГЭ или ГВЭ • 10.00 </a:t>
            </a:r>
          </a:p>
          <a:p>
            <a:r>
              <a:rPr lang="ru-RU" sz="2000" dirty="0" smtClean="0"/>
              <a:t>С собой:</a:t>
            </a:r>
          </a:p>
          <a:p>
            <a:r>
              <a:rPr lang="ru-RU" sz="2000" dirty="0" smtClean="0"/>
              <a:t>• Паспорт </a:t>
            </a:r>
          </a:p>
          <a:p>
            <a:r>
              <a:rPr lang="ru-RU" sz="2000" dirty="0" smtClean="0"/>
              <a:t>• Черная </a:t>
            </a:r>
            <a:r>
              <a:rPr lang="ru-RU" sz="2000" dirty="0" err="1" smtClean="0"/>
              <a:t>гелевая</a:t>
            </a:r>
            <a:r>
              <a:rPr lang="ru-RU" sz="2000" dirty="0" smtClean="0"/>
              <a:t> ручка </a:t>
            </a:r>
          </a:p>
          <a:p>
            <a:endParaRPr lang="ru-RU" sz="2000" dirty="0" smtClean="0"/>
          </a:p>
          <a:p>
            <a:r>
              <a:rPr lang="ru-RU" sz="2000" dirty="0" smtClean="0"/>
              <a:t>Дополнительные материалы:</a:t>
            </a:r>
          </a:p>
          <a:p>
            <a:r>
              <a:rPr lang="ru-RU" sz="2000" dirty="0" smtClean="0"/>
              <a:t>• Математика </a:t>
            </a:r>
            <a:r>
              <a:rPr lang="ru-RU" sz="2000" dirty="0" smtClean="0">
                <a:solidFill>
                  <a:srgbClr val="FF0000"/>
                </a:solidFill>
              </a:rPr>
              <a:t>(ПР), </a:t>
            </a:r>
            <a:r>
              <a:rPr lang="ru-RU" sz="2000" dirty="0" smtClean="0"/>
              <a:t>физика, география – линейка </a:t>
            </a:r>
          </a:p>
          <a:p>
            <a:r>
              <a:rPr lang="ru-RU" sz="2000" dirty="0" smtClean="0"/>
              <a:t>• Физика, химия, география – непрограммируемый калькулятор </a:t>
            </a:r>
          </a:p>
          <a:p>
            <a:r>
              <a:rPr lang="ru-RU" sz="2000" dirty="0" smtClean="0"/>
              <a:t>• География – транспортир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ВО ВРЕМЯ  </a:t>
            </a:r>
            <a:r>
              <a:rPr lang="ru-RU" dirty="0" smtClean="0">
                <a:solidFill>
                  <a:srgbClr val="FF0000"/>
                </a:solidFill>
              </a:rPr>
              <a:t>ЛЮБОГО</a:t>
            </a:r>
            <a:r>
              <a:rPr lang="ru-RU" dirty="0" smtClean="0"/>
              <a:t>  ЭКЗАМЕНА ЗАПРЕЩАЕТСЯ:</a:t>
            </a:r>
          </a:p>
          <a:p>
            <a:r>
              <a:rPr lang="ru-RU" dirty="0" smtClean="0"/>
              <a:t>• разговаривать </a:t>
            </a:r>
          </a:p>
          <a:p>
            <a:r>
              <a:rPr lang="ru-RU" dirty="0" smtClean="0"/>
              <a:t>• вставать с места </a:t>
            </a:r>
          </a:p>
          <a:p>
            <a:r>
              <a:rPr lang="ru-RU" dirty="0" smtClean="0"/>
              <a:t>• пересаживаться </a:t>
            </a:r>
          </a:p>
          <a:p>
            <a:r>
              <a:rPr lang="ru-RU" dirty="0" smtClean="0"/>
              <a:t>• ходить по ППЭ во время экзамена без сопровождения • обмениваться любыми материалами и предметами </a:t>
            </a:r>
          </a:p>
          <a:p>
            <a:r>
              <a:rPr lang="ru-RU" dirty="0" smtClean="0"/>
              <a:t>• пользоваться справочными материалами, кроме тех, которые являются дополнительными</a:t>
            </a:r>
          </a:p>
          <a:p>
            <a:r>
              <a:rPr lang="ru-RU" dirty="0" smtClean="0"/>
              <a:t>• иметь при себе на территории ППЭ телефоны и смартфоны, фото, аудио и видеоаппаратуру, справочные материалы, письменные заметки, а также выносить из учебных кабинетов темы сочинений (тексты изложений) на бумажном или электронном носителях, фотографировать бланки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НАРУШЕНИЕ ПОРЯДКА ПРОВЕДЕНИЯ ЭКЗАМЕНА</a:t>
            </a:r>
          </a:p>
          <a:p>
            <a:r>
              <a:rPr lang="ru-RU" dirty="0" smtClean="0"/>
              <a:t>• удаление участника экзамена из аудитории </a:t>
            </a:r>
          </a:p>
          <a:p>
            <a:r>
              <a:rPr lang="ru-RU" dirty="0" smtClean="0"/>
              <a:t>• аннулирование результатов без права пересдачи в текущем году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76672"/>
            <a:ext cx="61024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АПЕЛЛЯЦИЯ о несогласии с результатами экзамена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подается в течение 2-х рабочих дней после официального объявления результатов экзамена</a:t>
            </a:r>
          </a:p>
          <a:p>
            <a:r>
              <a:rPr lang="ru-RU" sz="1600" dirty="0" smtClean="0"/>
              <a:t>Обучающиеся подают апелляцию ( 2 экз.) в школу, а руководитель организации или уполномоченное им лицо, принявшее апелляцию, незамедлительно передает ее в КК. </a:t>
            </a:r>
          </a:p>
          <a:p>
            <a:r>
              <a:rPr lang="ru-RU" sz="2400" dirty="0" smtClean="0"/>
              <a:t>Конфликтная комиссия рассматривает апелляцию не более 4-х рабочих дней с момента поступления ее в КК. </a:t>
            </a:r>
          </a:p>
          <a:p>
            <a:r>
              <a:rPr lang="ru-RU" sz="1600" dirty="0" smtClean="0"/>
              <a:t>Результатом рассмотрения апелляции может быть: </a:t>
            </a:r>
          </a:p>
          <a:p>
            <a:r>
              <a:rPr lang="ru-RU" sz="1600" dirty="0" smtClean="0"/>
              <a:t>• отклонение апелляции и сохранение выставленных баллов; </a:t>
            </a:r>
          </a:p>
          <a:p>
            <a:r>
              <a:rPr lang="ru-RU" sz="1600" dirty="0" smtClean="0"/>
              <a:t>• удовлетворение апелляции и выставление других баллов как в сторону увеличения, так и в сторону уменьшения.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548680"/>
            <a:ext cx="64087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ПЕРЕСДАЧА или РЕЗЕРВНЫЕ СРОКИ</a:t>
            </a:r>
          </a:p>
          <a:p>
            <a:pPr algn="just"/>
            <a:r>
              <a:rPr lang="ru-RU" sz="2000" dirty="0" smtClean="0"/>
              <a:t>Учащиеся, по уважительной причине пропустившие экзамены в основной период или получившие не более 2 двоек (из 4 предметов), сдают повторно в резервный период </a:t>
            </a:r>
          </a:p>
          <a:p>
            <a:pPr algn="just"/>
            <a:r>
              <a:rPr lang="ru-RU" sz="2000" dirty="0" smtClean="0"/>
              <a:t>К повторной сдаче не допускаются и аттестат не получают учащиеся: 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пропустившие экзамен по неуважительной причине, 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получившие «2» повторно </a:t>
            </a:r>
            <a:r>
              <a:rPr lang="ru-RU" sz="2000" dirty="0" smtClean="0"/>
              <a:t>более </a:t>
            </a:r>
            <a:r>
              <a:rPr lang="ru-RU" sz="2000" dirty="0" smtClean="0"/>
              <a:t>чем по 2 предметам, 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удаленные с экзамена в текущем учебном году. </a:t>
            </a:r>
          </a:p>
          <a:p>
            <a:pPr algn="just"/>
            <a:r>
              <a:rPr lang="ru-RU" sz="2000" dirty="0" smtClean="0"/>
              <a:t>На резервный период </a:t>
            </a:r>
            <a:r>
              <a:rPr lang="ru-RU" sz="2000" dirty="0" smtClean="0"/>
              <a:t>распределяются </a:t>
            </a:r>
            <a:r>
              <a:rPr lang="ru-RU" sz="2000" dirty="0" smtClean="0"/>
              <a:t>учащиеся, выбравшие предметы, совпадающие по расписанию в один </a:t>
            </a:r>
            <a:r>
              <a:rPr lang="ru-RU" sz="2000" dirty="0" smtClean="0"/>
              <a:t>день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548680"/>
            <a:ext cx="64087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ОСОБЫЕ УСЛОВИЯ СДАЧИ ЭКЗАМЕНА</a:t>
            </a:r>
          </a:p>
          <a:p>
            <a:r>
              <a:rPr lang="ru-RU" dirty="0" smtClean="0"/>
              <a:t>Дети-инвалиды </a:t>
            </a:r>
          </a:p>
          <a:p>
            <a:r>
              <a:rPr lang="ru-RU" dirty="0" smtClean="0"/>
              <a:t>Дети с ОВЗ, по решению ПМПК </a:t>
            </a:r>
          </a:p>
          <a:p>
            <a:r>
              <a:rPr lang="ru-RU" dirty="0" smtClean="0"/>
              <a:t>+ </a:t>
            </a:r>
            <a:r>
              <a:rPr lang="ru-RU" dirty="0" smtClean="0"/>
              <a:t>1,5 часа/ особые условия / </a:t>
            </a:r>
          </a:p>
          <a:p>
            <a:r>
              <a:rPr lang="ru-RU" dirty="0" smtClean="0"/>
              <a:t>ГВЭ / 2 </a:t>
            </a:r>
            <a:r>
              <a:rPr lang="ru-RU" dirty="0" smtClean="0"/>
              <a:t>экзамена/</a:t>
            </a:r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>
                <a:solidFill>
                  <a:srgbClr val="FF0000"/>
                </a:solidFill>
              </a:rPr>
              <a:t>УЧАЩИЙСЯ ЗАБОЛЕЛ</a:t>
            </a:r>
          </a:p>
          <a:p>
            <a:r>
              <a:rPr lang="ru-RU" dirty="0" smtClean="0"/>
              <a:t>В день экзамена предоставляет скан-копию  справки в </a:t>
            </a:r>
            <a:r>
              <a:rPr lang="ru-RU" dirty="0" smtClean="0"/>
              <a:t>школу и </a:t>
            </a:r>
            <a:r>
              <a:rPr lang="ru-RU" dirty="0" smtClean="0"/>
              <a:t>подает  </a:t>
            </a:r>
            <a:r>
              <a:rPr lang="ru-RU" dirty="0" smtClean="0"/>
              <a:t>заявление о переносе экзамена на резервный день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Если стало плохо на экзамене</a:t>
            </a:r>
          </a:p>
          <a:p>
            <a:r>
              <a:rPr lang="ru-RU" dirty="0" smtClean="0"/>
              <a:t>1)Сдал </a:t>
            </a:r>
            <a:r>
              <a:rPr lang="ru-RU" dirty="0" smtClean="0"/>
              <a:t>работу и ушёл, но изменить результаты нельзя! </a:t>
            </a:r>
            <a:r>
              <a:rPr lang="ru-RU" dirty="0" smtClean="0"/>
              <a:t>2)Сообщил </a:t>
            </a:r>
            <a:r>
              <a:rPr lang="ru-RU" dirty="0" smtClean="0"/>
              <a:t>организатору </a:t>
            </a:r>
          </a:p>
          <a:p>
            <a:r>
              <a:rPr lang="ru-RU" dirty="0" smtClean="0"/>
              <a:t>Руководитель ППЭ/медработник вызывает скорую помощь </a:t>
            </a:r>
          </a:p>
          <a:p>
            <a:r>
              <a:rPr lang="ru-RU" dirty="0" smtClean="0"/>
              <a:t>Результаты аннулируются </a:t>
            </a:r>
          </a:p>
          <a:p>
            <a:r>
              <a:rPr lang="ru-RU" dirty="0" smtClean="0"/>
              <a:t>Обращаемся в поликлинику по месту жительства, берем справку и пишем заявление на резерв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 экзаменам допускаются учащиеся: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НЕ имеющие академической задолженности по всем предметам </a:t>
            </a:r>
            <a:br>
              <a:rPr lang="ru-RU" dirty="0" smtClean="0"/>
            </a:br>
            <a:r>
              <a:rPr lang="ru-RU" dirty="0" smtClean="0"/>
              <a:t>- получившие «Зачет» за устное собеседование по русскому языку (9 </a:t>
            </a:r>
            <a:r>
              <a:rPr lang="ru-RU" dirty="0" err="1" smtClean="0"/>
              <a:t>кл</a:t>
            </a:r>
            <a:r>
              <a:rPr lang="ru-RU" dirty="0" smtClean="0"/>
              <a:t>.) или итоговое сочинение (</a:t>
            </a:r>
            <a:r>
              <a:rPr lang="ru-RU" dirty="0" err="1" smtClean="0"/>
              <a:t>изл</a:t>
            </a:r>
            <a:r>
              <a:rPr lang="ru-RU" dirty="0" smtClean="0"/>
              <a:t>) в 11 классе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Для получения аттестата учащиеся 9 классов должны сдать 4 экзамена, 11 класс – мат (Б или ПР), </a:t>
            </a:r>
            <a:r>
              <a:rPr lang="ru-RU" sz="2400" dirty="0" err="1" smtClean="0">
                <a:solidFill>
                  <a:srgbClr val="FF0000"/>
                </a:solidFill>
              </a:rPr>
              <a:t>рус+выбор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583264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Пн-чт</a:t>
            </a:r>
            <a:r>
              <a:rPr lang="ru-RU" dirty="0" smtClean="0"/>
              <a:t> с 9-00 до 18-00</a:t>
            </a:r>
            <a:br>
              <a:rPr lang="ru-RU" dirty="0" smtClean="0"/>
            </a:br>
            <a:r>
              <a:rPr lang="ru-RU" dirty="0" err="1" smtClean="0"/>
              <a:t>пт</a:t>
            </a:r>
            <a:r>
              <a:rPr lang="ru-RU" dirty="0" smtClean="0"/>
              <a:t> с 9-00 до 17-00</a:t>
            </a:r>
            <a:br>
              <a:rPr lang="ru-RU" dirty="0" smtClean="0"/>
            </a:br>
            <a:r>
              <a:rPr lang="ru-RU" dirty="0" smtClean="0"/>
              <a:t>перерыв с 13-00 до 13-48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548680"/>
            <a:ext cx="64087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Муниципальный координатор</a:t>
            </a:r>
          </a:p>
          <a:p>
            <a:endParaRPr lang="ru-RU" sz="3200" dirty="0" smtClean="0"/>
          </a:p>
          <a:p>
            <a:r>
              <a:rPr lang="ru-RU" sz="3200" dirty="0" smtClean="0"/>
              <a:t>ДЕНИЧЕНКО </a:t>
            </a:r>
          </a:p>
          <a:p>
            <a:r>
              <a:rPr lang="ru-RU" sz="3200" dirty="0" smtClean="0"/>
              <a:t>ТАТЬЯНА </a:t>
            </a:r>
          </a:p>
          <a:p>
            <a:r>
              <a:rPr lang="ru-RU" sz="3200" dirty="0" smtClean="0"/>
              <a:t>ЕВГЕНЬЕВНА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600" dirty="0" smtClean="0">
                <a:solidFill>
                  <a:srgbClr val="FF0000"/>
                </a:solidFill>
              </a:rPr>
              <a:t>73866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620688"/>
            <a:ext cx="6334472" cy="5760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11 класс- </a:t>
            </a:r>
            <a:r>
              <a:rPr lang="ru-RU" dirty="0" smtClean="0">
                <a:solidFill>
                  <a:srgbClr val="FF0000"/>
                </a:solidFill>
              </a:rPr>
              <a:t>до 1 ФЕВРАЛЯ (</a:t>
            </a:r>
            <a:r>
              <a:rPr lang="ru-RU" dirty="0" err="1" smtClean="0">
                <a:solidFill>
                  <a:srgbClr val="FF0000"/>
                </a:solidFill>
              </a:rPr>
              <a:t>вкл</a:t>
            </a:r>
            <a:r>
              <a:rPr lang="ru-RU" dirty="0" smtClean="0">
                <a:solidFill>
                  <a:srgbClr val="FF0000"/>
                </a:solidFill>
              </a:rPr>
              <a:t>.)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Русский язык и  Математика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+ ВЫБОР, </a:t>
            </a:r>
            <a:r>
              <a:rPr lang="ru-RU" dirty="0" err="1" smtClean="0">
                <a:solidFill>
                  <a:srgbClr val="FF0000"/>
                </a:solidFill>
              </a:rPr>
              <a:t>вкл</a:t>
            </a:r>
            <a:r>
              <a:rPr lang="ru-RU" dirty="0" smtClean="0">
                <a:solidFill>
                  <a:srgbClr val="FF0000"/>
                </a:solidFill>
              </a:rPr>
              <a:t>. китайский язык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9 класс-  </a:t>
            </a:r>
            <a:r>
              <a:rPr lang="ru-RU" sz="2700" dirty="0" smtClean="0">
                <a:solidFill>
                  <a:srgbClr val="FF0000"/>
                </a:solidFill>
              </a:rPr>
              <a:t>до 1 марта (</a:t>
            </a:r>
            <a:r>
              <a:rPr lang="ru-RU" sz="2700" dirty="0" err="1" smtClean="0">
                <a:solidFill>
                  <a:srgbClr val="FF0000"/>
                </a:solidFill>
              </a:rPr>
              <a:t>вкл</a:t>
            </a:r>
            <a:r>
              <a:rPr lang="ru-RU" sz="2700" dirty="0" smtClean="0">
                <a:solidFill>
                  <a:srgbClr val="FF0000"/>
                </a:solidFill>
              </a:rPr>
              <a:t>.):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Русский язык и  Математика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+ ВЫБОР </a:t>
            </a:r>
            <a:r>
              <a:rPr lang="ru-RU" sz="1800" dirty="0" smtClean="0"/>
              <a:t>2 экзаменов:</a:t>
            </a:r>
            <a:br>
              <a:rPr lang="ru-RU" sz="1800" dirty="0" smtClean="0"/>
            </a:br>
            <a:r>
              <a:rPr lang="ru-RU" sz="1800" dirty="0" smtClean="0"/>
              <a:t>Литература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История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Обществознание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Информатика и ИКТ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Английский язык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Немецкий язык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Физика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Химия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Биология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География 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Испанский язык 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 Французский язык</a:t>
            </a:r>
            <a:br>
              <a:rPr lang="ru-RU" sz="1800" dirty="0" smtClean="0"/>
            </a:br>
            <a:r>
              <a:rPr lang="ru-RU" sz="1800" dirty="0" smtClean="0">
                <a:solidFill>
                  <a:srgbClr val="FF0000"/>
                </a:solidFill>
              </a:rPr>
              <a:t>ИСКЛЮЧЕНИЕ- ДЕТИ с ОВЗ (ПМПК) и инвалиды (МСЭ) – форма ГВЭ, сокращение до 2 предметов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92696"/>
            <a:ext cx="639045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9 класс:</a:t>
            </a:r>
          </a:p>
          <a:p>
            <a:r>
              <a:rPr lang="ru-RU" sz="2400" dirty="0" smtClean="0"/>
              <a:t>Русский язык Математика Литература </a:t>
            </a:r>
          </a:p>
          <a:p>
            <a:r>
              <a:rPr lang="ru-RU" sz="2400" dirty="0" smtClean="0"/>
              <a:t>3 часа 55 минут (235 минут) </a:t>
            </a:r>
          </a:p>
          <a:p>
            <a:r>
              <a:rPr lang="ru-RU" sz="2400" dirty="0" smtClean="0"/>
              <a:t>Обществознание Физика Биология История </a:t>
            </a:r>
          </a:p>
          <a:p>
            <a:r>
              <a:rPr lang="ru-RU" sz="2400" dirty="0" smtClean="0"/>
              <a:t>3 часа (180 минут) </a:t>
            </a:r>
          </a:p>
          <a:p>
            <a:r>
              <a:rPr lang="ru-RU" sz="2400" dirty="0" smtClean="0"/>
              <a:t>Информатика и ИКТ </a:t>
            </a:r>
          </a:p>
          <a:p>
            <a:r>
              <a:rPr lang="ru-RU" sz="2400" dirty="0" smtClean="0"/>
              <a:t>2 часа 30 минут (150 минут) </a:t>
            </a:r>
          </a:p>
          <a:p>
            <a:r>
              <a:rPr lang="ru-RU" sz="2400" dirty="0" smtClean="0"/>
              <a:t>Химия (с практической частью) 2 часа 20 минут (140 минут) </a:t>
            </a:r>
          </a:p>
          <a:p>
            <a:r>
              <a:rPr lang="ru-RU" sz="2400" dirty="0" smtClean="0"/>
              <a:t>Иностранный язык (П) География </a:t>
            </a:r>
          </a:p>
          <a:p>
            <a:r>
              <a:rPr lang="ru-RU" sz="2400" dirty="0" smtClean="0"/>
              <a:t>2 часа (120 минут) </a:t>
            </a:r>
          </a:p>
          <a:p>
            <a:r>
              <a:rPr lang="ru-RU" sz="2400" dirty="0" smtClean="0"/>
              <a:t>Иностранный язык (У) Собеседование по русскому языку  - 15 минут (ОВЗ до 30 мин.)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92696"/>
            <a:ext cx="63904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11 класс:</a:t>
            </a: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Математика (</a:t>
            </a:r>
            <a:r>
              <a:rPr lang="ru-RU" sz="2400" dirty="0" err="1" smtClean="0"/>
              <a:t>Пр</a:t>
            </a:r>
            <a:r>
              <a:rPr lang="ru-RU" sz="2400" dirty="0" smtClean="0"/>
              <a:t>), Физика , Литература, Информатика и ИКТ, Обществознание, История  - 3 часа 55 минут (235 минут) </a:t>
            </a:r>
          </a:p>
          <a:p>
            <a:endParaRPr lang="ru-RU" sz="2400" dirty="0" smtClean="0"/>
          </a:p>
          <a:p>
            <a:r>
              <a:rPr lang="ru-RU" sz="2400" dirty="0" smtClean="0"/>
              <a:t>Русский язык, Химия, Биология - 3 часа 30 минут (210 минут) </a:t>
            </a:r>
          </a:p>
          <a:p>
            <a:endParaRPr lang="ru-RU" sz="2400" dirty="0" smtClean="0"/>
          </a:p>
          <a:p>
            <a:r>
              <a:rPr lang="ru-RU" sz="2400" dirty="0" smtClean="0"/>
              <a:t>Математика (Б), География, Ин. язык (П) - 3 часа (180 минут) </a:t>
            </a:r>
          </a:p>
          <a:p>
            <a:endParaRPr lang="ru-RU" sz="2400" dirty="0" smtClean="0"/>
          </a:p>
          <a:p>
            <a:r>
              <a:rPr lang="ru-RU" sz="2400" dirty="0" smtClean="0"/>
              <a:t>Иностранный язык (У) - 15 минут (китайский - 12 мин.)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20688"/>
            <a:ext cx="63904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ПРОВЕДЕНИЕ ИТОГОВОГО СОБЕСЕДОВАНИЯ по русскому языку в 9 </a:t>
            </a:r>
            <a:r>
              <a:rPr lang="ru-RU" sz="2800" dirty="0" err="1" smtClean="0">
                <a:solidFill>
                  <a:srgbClr val="FF0000"/>
                </a:solidFill>
              </a:rPr>
              <a:t>кл</a:t>
            </a:r>
            <a:r>
              <a:rPr lang="ru-RU" sz="2800" dirty="0" smtClean="0">
                <a:solidFill>
                  <a:srgbClr val="FF0000"/>
                </a:solidFill>
              </a:rPr>
              <a:t>. – 10.02.2021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В случае проведения итогового собеседования с применением дистанционных образовательных технологий, обучающиеся и их родители оповещаются школой не позднее чем за 5 дней до даты проведения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20688"/>
            <a:ext cx="63904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Состоит из 4-х заданий: </a:t>
            </a:r>
          </a:p>
          <a:p>
            <a:r>
              <a:rPr lang="ru-RU" sz="2200" dirty="0" smtClean="0"/>
              <a:t>Задание 1 – чтение вслух небольшого текста. </a:t>
            </a:r>
          </a:p>
          <a:p>
            <a:r>
              <a:rPr lang="ru-RU" sz="2200" dirty="0" smtClean="0"/>
              <a:t>В задании 2 предлагается пересказать прочитанный текст, дополнив его высказыванием. </a:t>
            </a:r>
          </a:p>
          <a:p>
            <a:r>
              <a:rPr lang="ru-RU" sz="2200" dirty="0" smtClean="0"/>
              <a:t>В задании 3 предлагается выбрать один из трёх предложенных вариантов монолога: описание фотографии, повествование на основе жизненного опыта, рассуждение по одной из сформулированных проблем. </a:t>
            </a:r>
          </a:p>
          <a:p>
            <a:r>
              <a:rPr lang="ru-RU" sz="2200" dirty="0" smtClean="0"/>
              <a:t>В задании 4 предстоит поучаствовать в беседе по теме предыдущего задания. </a:t>
            </a:r>
          </a:p>
          <a:p>
            <a:endParaRPr lang="ru-RU" sz="2200" dirty="0" smtClean="0"/>
          </a:p>
          <a:p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Общее время ответа (включая время на подготовку) – 15 минут (спец.условия + 30 минут)</a:t>
            </a: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20688"/>
            <a:ext cx="639045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ПРОВЕДЕНИЕ ИТОГОВОГО сочинения (изложения для особой категории) в 11 </a:t>
            </a:r>
            <a:r>
              <a:rPr lang="ru-RU" sz="2800" dirty="0" err="1" smtClean="0">
                <a:solidFill>
                  <a:srgbClr val="FF0000"/>
                </a:solidFill>
              </a:rPr>
              <a:t>кл</a:t>
            </a:r>
            <a:r>
              <a:rPr lang="ru-RU" sz="2800" dirty="0" smtClean="0">
                <a:solidFill>
                  <a:srgbClr val="FF0000"/>
                </a:solidFill>
              </a:rPr>
              <a:t>. планировалось 02.12.2020</a:t>
            </a:r>
          </a:p>
          <a:p>
            <a:endParaRPr lang="ru-RU" sz="2800" dirty="0" smtClean="0"/>
          </a:p>
          <a:p>
            <a:r>
              <a:rPr lang="ru-RU" sz="2800" dirty="0" smtClean="0"/>
              <a:t>Приказ </a:t>
            </a:r>
            <a:r>
              <a:rPr lang="ru-RU" sz="2800" dirty="0" err="1" smtClean="0"/>
              <a:t>Минпросвещения</a:t>
            </a:r>
            <a:r>
              <a:rPr lang="ru-RU" sz="2800" dirty="0" smtClean="0"/>
              <a:t> и </a:t>
            </a:r>
            <a:r>
              <a:rPr lang="ru-RU" sz="2800" dirty="0" err="1" smtClean="0"/>
              <a:t>Рособрнадзора</a:t>
            </a:r>
            <a:r>
              <a:rPr lang="ru-RU" sz="2800" dirty="0" smtClean="0"/>
              <a:t> от 24.11.20 </a:t>
            </a:r>
          </a:p>
          <a:p>
            <a:r>
              <a:rPr lang="ru-RU" sz="2800" dirty="0" smtClean="0"/>
              <a:t>№ 665/1156 (</a:t>
            </a:r>
            <a:r>
              <a:rPr lang="ru-RU" sz="2800" dirty="0" err="1" smtClean="0"/>
              <a:t>вст</a:t>
            </a:r>
            <a:r>
              <a:rPr lang="ru-RU" sz="2800" dirty="0" smtClean="0"/>
              <a:t>. в силу с 01.12.20)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05.04.2021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21.04.2021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05.05.2021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6334472" cy="461389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20688"/>
            <a:ext cx="6390456" cy="938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ТЕМЫ ИТОГОВОГО сочинения (изложения):</a:t>
            </a:r>
            <a:endParaRPr lang="ru-RU" sz="2800" dirty="0" smtClean="0"/>
          </a:p>
          <a:p>
            <a:r>
              <a:rPr lang="ru-RU" sz="2800" dirty="0" smtClean="0"/>
              <a:t>1.Забвению не подлежит </a:t>
            </a:r>
            <a:r>
              <a:rPr lang="ru-RU" sz="1600" dirty="0" smtClean="0"/>
              <a:t>(исторические события, общественные явления, произведения искусства, память о которых не имеет срока давности).</a:t>
            </a:r>
          </a:p>
          <a:p>
            <a:r>
              <a:rPr lang="ru-RU" sz="2800" dirty="0" smtClean="0"/>
              <a:t>2.Я и другие</a:t>
            </a:r>
            <a:r>
              <a:rPr lang="ru-RU" sz="1600" dirty="0" smtClean="0"/>
              <a:t> (человек среди людей; проблема конфликта, понимания, что значит «быть собой»).</a:t>
            </a:r>
          </a:p>
          <a:p>
            <a:r>
              <a:rPr lang="ru-RU" sz="2800" dirty="0" smtClean="0"/>
              <a:t>3.Между прошлым и будущим: портрет моего поколения </a:t>
            </a:r>
            <a:r>
              <a:rPr lang="ru-RU" sz="1600" dirty="0" smtClean="0"/>
              <a:t>(культурные запросы, литературные пристрастия, жизненные оценки, отношения с семьей и обществом).</a:t>
            </a:r>
          </a:p>
          <a:p>
            <a:r>
              <a:rPr lang="ru-RU" sz="2800" dirty="0" smtClean="0"/>
              <a:t>4.Время перемен </a:t>
            </a:r>
            <a:r>
              <a:rPr lang="ru-RU" sz="1600" dirty="0" smtClean="0"/>
              <a:t>(тема изменений, открытий, вызовов, стоящих перед человеком и человечеством).</a:t>
            </a:r>
          </a:p>
          <a:p>
            <a:r>
              <a:rPr lang="ru-RU" sz="2800" dirty="0" smtClean="0"/>
              <a:t>5.Разговор с собой </a:t>
            </a:r>
            <a:r>
              <a:rPr lang="ru-RU" sz="1600" dirty="0" smtClean="0"/>
              <a:t>(внутреннее пространство человека и словесные способы его исследования – вопросы, которые человек задает себе; внутренние переживания; тема совести).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812</TotalTime>
  <Words>1155</Words>
  <Application>Microsoft Office PowerPoint</Application>
  <PresentationFormat>Экран (4:3)</PresentationFormat>
  <Paragraphs>197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Государственная итоговая  аттестация  в 9 и 11 классах  2020/2021 уч.год</vt:lpstr>
      <vt:lpstr>К экзаменам допускаются учащиеся: - НЕ имеющие академической задолженности по всем предметам  - получившие «Зачет» за устное собеседование по русскому языку (9 кл.) или итоговое сочинение (изл) в 11 классе </vt:lpstr>
      <vt:lpstr>11 класс- до 1 ФЕВРАЛЯ (вкл.)  Русский язык и  Математика + ВЫБОР, вкл. китайский язык  9 класс-  до 1 марта (вкл.):   Русский язык и  Математика + ВЫБОР 2 экзаменов: Литература   История   Обществознание Информатика и ИКТ   Английский язык   Немецкий язык   Физика   Химия   Биология   География   Испанский язык   Французский язык ИСКЛЮЧЕНИЕ- ДЕТИ с ОВЗ (ПМПК) и инвалиды (МСЭ) – форма ГВЭ, сокращение до 2 предметов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Пн-чт с 9-00 до 18-00 пт с 9-00 до 17-00 перерыв с 13-00 до 13-48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итоговая аттестация - 9  Основной государственный экзамен (ОГЭ)  2020/2021 уч.год</dc:title>
  <dc:creator>User</dc:creator>
  <cp:lastModifiedBy>Пользователь Windows</cp:lastModifiedBy>
  <cp:revision>84</cp:revision>
  <dcterms:created xsi:type="dcterms:W3CDTF">2020-11-27T12:10:16Z</dcterms:created>
  <dcterms:modified xsi:type="dcterms:W3CDTF">2020-11-29T11:40:48Z</dcterms:modified>
</cp:coreProperties>
</file>